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1" r:id="rId5"/>
    <p:sldId id="257" r:id="rId6"/>
    <p:sldId id="258" r:id="rId7"/>
    <p:sldId id="263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4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8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4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1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6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3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7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2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1F1D-0788-416B-8E81-AB8B4A64BE0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68F3-B28D-4AA2-AC3E-CF108FF394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7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59" y="1725769"/>
            <a:ext cx="11127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 </a:t>
            </a:r>
            <a:r>
              <a:rPr lang="ru-RU" sz="5400" b="1" dirty="0">
                <a:latin typeface="Century Gothic" panose="020B0502020202020204" pitchFamily="34" charset="0"/>
              </a:rPr>
              <a:t>«Жить и работать в Чувашии»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88210" y="2718491"/>
            <a:ext cx="84155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164360" y="3073576"/>
            <a:ext cx="7398195" cy="1304012"/>
            <a:chOff x="3224038" y="4293527"/>
            <a:chExt cx="6510997" cy="110600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10" y="4293527"/>
              <a:ext cx="1084686" cy="11060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054" y="4293528"/>
              <a:ext cx="1097363" cy="1106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038" y="4293527"/>
              <a:ext cx="1084686" cy="1106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417" y="4309231"/>
              <a:ext cx="1077618" cy="1090295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724" y="4293528"/>
              <a:ext cx="1084686" cy="1106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410" y="4293527"/>
              <a:ext cx="1106000" cy="11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80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484" y="480447"/>
            <a:ext cx="9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ЧРО МООО «Российские Студенческие Отряды»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1911" y="1006361"/>
            <a:ext cx="11944027" cy="23659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607" y="1220596"/>
            <a:ext cx="7405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Основано в 2001 году.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Основными направлениями деятельности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регионального отделения являются: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производственные отряды;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педагогические отряды;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 строительные отряды;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сервисные отряды;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отряды проводников;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сельскохозяйственные отряды;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студенческие медицинские отряды.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>
                <a:solidFill>
                  <a:srgbClr val="002060"/>
                </a:solidFill>
              </a:rPr>
              <a:t>   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юридический адрес: 428017, г. Чебоксары,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пр. М. Горького, д. 5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телефон: 8   (8352) 45 54 51, 89278452455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электронная почта: </a:t>
            </a:r>
            <a:r>
              <a:rPr lang="ru-RU" sz="1600" dirty="0" err="1">
                <a:solidFill>
                  <a:srgbClr val="002060"/>
                </a:solidFill>
              </a:rPr>
              <a:t>chro.rso</a:t>
            </a:r>
            <a:r>
              <a:rPr lang="ru-RU" sz="1600" dirty="0">
                <a:solidFill>
                  <a:srgbClr val="002060"/>
                </a:solidFill>
              </a:rPr>
              <a:t>@</a:t>
            </a:r>
            <a:r>
              <a:rPr lang="en-US" sz="1600">
                <a:solidFill>
                  <a:srgbClr val="002060"/>
                </a:solidFill>
              </a:rPr>
              <a:t>g</a:t>
            </a:r>
            <a:r>
              <a:rPr lang="ru-RU" sz="1600">
                <a:solidFill>
                  <a:srgbClr val="002060"/>
                </a:solidFill>
              </a:rPr>
              <a:t>mail.ru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39484" y="5500395"/>
            <a:ext cx="11846454" cy="4619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46" y="1220595"/>
            <a:ext cx="7360992" cy="41405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65" y="5685834"/>
            <a:ext cx="6511092" cy="1109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257" y="-147977"/>
            <a:ext cx="2975106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154546"/>
            <a:ext cx="6581105" cy="83987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20 лет на рынке труда</a:t>
            </a:r>
            <a:b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425" y="994423"/>
            <a:ext cx="5460643" cy="4874565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подписано 24 Соглашения о сотрудничестве с образовательными организациями профессионального и высшего образования;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действует Соглашение о взаимодействии Совета ректоров высших учебных заведений;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действует Соглашение о взаимодействии Совета директоров учреждений профессионального образования;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действует Соглашение о сотрудничестве с ЧРО ООО «Союз машиностроителей России»;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более 60 тысяч студентов Чувашии прошли через ряды Российских Студенческих Отрядов - получили первый опыт работы; 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опыт работы с более 70 работодателями РФ</a:t>
            </a:r>
          </a:p>
          <a:p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3656"/>
            <a:ext cx="5950296" cy="49563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5762737" y="994893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11717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6"/>
          <a:stretch/>
        </p:blipFill>
        <p:spPr>
          <a:xfrm>
            <a:off x="795580" y="0"/>
            <a:ext cx="4566834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6461" y="5331417"/>
            <a:ext cx="1162373" cy="1131376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32900" y="865320"/>
            <a:ext cx="1563100" cy="1521417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019385" y="1626029"/>
            <a:ext cx="1027030" cy="999642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96000" y="433953"/>
            <a:ext cx="597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ПРОБЛЕМАТИКА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152674" y="1626029"/>
            <a:ext cx="4009501" cy="958459"/>
            <a:chOff x="6096000" y="2386738"/>
            <a:chExt cx="4594036" cy="1197392"/>
          </a:xfrm>
        </p:grpSpPr>
        <p:sp>
          <p:nvSpPr>
            <p:cNvPr id="8" name="Овал 7"/>
            <p:cNvSpPr/>
            <p:nvPr/>
          </p:nvSpPr>
          <p:spPr>
            <a:xfrm>
              <a:off x="6096000" y="2386738"/>
              <a:ext cx="929399" cy="11973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55782" y="2386738"/>
              <a:ext cx="4134254" cy="1197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Находясь на практике студенты не всегда выполняют работы связанные с получаемой специальностью 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 flipH="1">
            <a:off x="7195862" y="2906481"/>
            <a:ext cx="3777453" cy="1045038"/>
            <a:chOff x="6096000" y="3915092"/>
            <a:chExt cx="4328159" cy="1197392"/>
          </a:xfrm>
        </p:grpSpPr>
        <p:sp>
          <p:nvSpPr>
            <p:cNvPr id="10" name="Овал 9"/>
            <p:cNvSpPr/>
            <p:nvPr/>
          </p:nvSpPr>
          <p:spPr>
            <a:xfrm flipH="1">
              <a:off x="6096000" y="3915092"/>
              <a:ext cx="929399" cy="11973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6555782" y="3915092"/>
              <a:ext cx="3868377" cy="1197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Отсутствие практики «Наставничества» на предприятиях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52673" y="4273512"/>
            <a:ext cx="3777453" cy="958459"/>
            <a:chOff x="6096000" y="2386738"/>
            <a:chExt cx="4328159" cy="1197392"/>
          </a:xfrm>
        </p:grpSpPr>
        <p:sp>
          <p:nvSpPr>
            <p:cNvPr id="15" name="Овал 14"/>
            <p:cNvSpPr/>
            <p:nvPr/>
          </p:nvSpPr>
          <p:spPr>
            <a:xfrm>
              <a:off x="6096000" y="2386738"/>
              <a:ext cx="929399" cy="11973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55782" y="2386738"/>
              <a:ext cx="3868377" cy="1197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неоплачиваемая практика - большинство студентов нуждаются в постоянной подработке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 flipH="1">
            <a:off x="7195862" y="5553964"/>
            <a:ext cx="3777453" cy="1045038"/>
            <a:chOff x="6096000" y="3915092"/>
            <a:chExt cx="4328159" cy="1197392"/>
          </a:xfrm>
        </p:grpSpPr>
        <p:sp>
          <p:nvSpPr>
            <p:cNvPr id="18" name="Овал 17"/>
            <p:cNvSpPr/>
            <p:nvPr/>
          </p:nvSpPr>
          <p:spPr>
            <a:xfrm flipH="1">
              <a:off x="6096000" y="3915092"/>
              <a:ext cx="929399" cy="11973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flipH="1">
              <a:off x="6555782" y="3915092"/>
              <a:ext cx="3868377" cy="11973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большинство выпускников работает не по специальности, отток молодёжи из региона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725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422820" y="14961"/>
            <a:ext cx="1619250" cy="1619250"/>
          </a:xfrm>
          <a:prstGeom prst="ellipse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0" y="5600700"/>
            <a:ext cx="1257300" cy="1257300"/>
          </a:xfrm>
          <a:prstGeom prst="ellipse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5680" y="4714875"/>
            <a:ext cx="1543050" cy="1543050"/>
          </a:xfrm>
          <a:prstGeom prst="ellipse">
            <a:avLst/>
          </a:prstGeom>
          <a:solidFill>
            <a:srgbClr val="FFFF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42070" y="247479"/>
            <a:ext cx="5881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ЛУЧШАЯ ПРОИЗВОДСТВЕННАЯ ПРАКТИКА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497" y="2152650"/>
            <a:ext cx="6388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оплачиваемая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ориентированная на специальность студента 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команде с наставником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действует комплексная мотивационная программа в которой принимают участие все участники процесса 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предполагает возможность дальнейшего трудоустройства по специальности</a:t>
            </a:r>
          </a:p>
        </p:txBody>
      </p:sp>
      <p:sp>
        <p:nvSpPr>
          <p:cNvPr id="8" name="Кольцо 7"/>
          <p:cNvSpPr/>
          <p:nvPr/>
        </p:nvSpPr>
        <p:spPr>
          <a:xfrm>
            <a:off x="5451869" y="3878817"/>
            <a:ext cx="266700" cy="2667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5466098" y="2831635"/>
            <a:ext cx="266700" cy="2667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5466098" y="2240396"/>
            <a:ext cx="266700" cy="266700"/>
          </a:xfrm>
          <a:prstGeom prst="don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51" y="4942899"/>
            <a:ext cx="268247" cy="268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51" y="3346588"/>
            <a:ext cx="268247" cy="268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537" y="5486400"/>
            <a:ext cx="1255885" cy="12558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47" y="663744"/>
            <a:ext cx="5249623" cy="52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4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884" y="3429000"/>
            <a:ext cx="6251331" cy="30099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70902" y="387458"/>
            <a:ext cx="6323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Поручение Председателя Правительства Российской Федерации от 28 июля 2010 года о развитии студенческого трудового движения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71641" y="1418619"/>
            <a:ext cx="6121830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0902" y="2228871"/>
            <a:ext cx="6462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Принят Федеральный закон № 428 от 28.12.2010 </a:t>
            </a:r>
            <a:r>
              <a:rPr lang="en-US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«О внесении изменений в отдельные законодательные акты Российской Федерации в части развития движения студенческих отрядов»</a:t>
            </a:r>
            <a:r>
              <a:rPr lang="en-US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en-US" alt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Согласно этому закону работодатели, привлекающие студенческие трудовые отряды освобождаются от уплаты страховых взносов в Пенсионный фонд РФ.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4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 r="26554"/>
          <a:stretch/>
        </p:blipFill>
        <p:spPr>
          <a:xfrm>
            <a:off x="6819254" y="0"/>
            <a:ext cx="53779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96366" y="2650210"/>
            <a:ext cx="5486400" cy="354911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9484" y="480447"/>
            <a:ext cx="6679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Перечень документов, подтверждающих членство в студенческом отряде обучающихся и форму их обучения, для предоставления плательщиком страховых взносов в территориальный орган Пенсионного Фонда РФ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9484" y="2111663"/>
            <a:ext cx="652478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7973" y="2650210"/>
            <a:ext cx="584802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Документ, подтверждающий очную форму обучения в образовательных учреждениях среднего и высшего профессионального образования</a:t>
            </a:r>
          </a:p>
          <a:p>
            <a:pPr indent="457200" algn="just"/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Документ, подтверждающий членство в студенческом отряде обучающегося</a:t>
            </a:r>
            <a:endParaRPr lang="en-US" alt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en-US" alt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457200" algn="just"/>
            <a:endParaRPr lang="en-US" alt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Источник получения документа – МООО «Российские Студенческие Отряды», целью деятельности которой является организация временной занятости. Входит в федеральный реестр молодежных общественных объединений</a:t>
            </a:r>
          </a:p>
          <a:p>
            <a:pPr indent="457200" algn="just"/>
            <a:endParaRPr lang="en-US" altLang="ru-RU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73438" y="2650209"/>
            <a:ext cx="154982" cy="27897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73438" y="3801478"/>
            <a:ext cx="154982" cy="27897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1039" y="346468"/>
            <a:ext cx="704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НАЛОГОВАЯ ЛЬГОТА В ДЕЙСТВИИ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6699" y="5017227"/>
            <a:ext cx="72636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22% страховые взносы в Пенсионный фонд РФ от которых освобождены работодатели привлекающие студенческие отряды в пользу обучающихся в целях повышения эффективности расходования средств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8312" y="1748440"/>
            <a:ext cx="7392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НАЛОГООБЛОЖЕНИЕ НЕ ПРИВЛЕКАЯ К  ТРУДУ СТУДЕНЧЕСКИЕ ОТРЯДЫ: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15.000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x 30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,2% =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4530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402" y="3105835"/>
            <a:ext cx="7392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НАЛОГООБЛОЖЕНИЕ  ПРИВЛЕКАЯ К  ТРУДУ СТУДЕНЧЕСКИЕ ОТРЯДЫ: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15.000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x 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8,2% =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1230 руб.</a:t>
            </a:r>
          </a:p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______________________________________________________________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7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48" y="0"/>
            <a:ext cx="4570285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63557" y="57328"/>
            <a:ext cx="1733550" cy="1733550"/>
          </a:xfrm>
          <a:prstGeom prst="ellips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350" y="5162550"/>
            <a:ext cx="1447800" cy="1447800"/>
          </a:xfrm>
          <a:prstGeom prst="ellipse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25" y="590549"/>
            <a:ext cx="718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ПРЕДЛОЖЕНИЯ ПО ИСПОЛЬЗОВАНИЮ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22%(страховые взносы)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 ПОЛЬЗУ СТУДЕНЧЕСКИХ ОТРЯДОВ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0332" y="1790878"/>
            <a:ext cx="77616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Работодатель – 10%</a:t>
            </a:r>
          </a:p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  премиальные лучшему бойцу СО по производственным показателям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компенсация проезда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премиальные мастерам за наставничество</a:t>
            </a:r>
          </a:p>
          <a:p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Образовательная организация – 6%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комплектация отрядов и подготовка документов для трудоустройства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развитие Штаба СТО </a:t>
            </a: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РСО – 6%</a:t>
            </a:r>
            <a:endParaRPr lang="en-US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  развитие движения СО в регионе,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обучение командного состава,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организация и проведение Республиканских мероприятий, 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конкурс на Лучшего работодателя, мастера, отряда, бойца по производственным показателям</a:t>
            </a:r>
          </a:p>
        </p:txBody>
      </p:sp>
    </p:spTree>
    <p:extLst>
      <p:ext uri="{BB962C8B-B14F-4D97-AF65-F5344CB8AC3E}">
        <p14:creationId xmlns:p14="http://schemas.microsoft.com/office/powerpoint/2010/main" val="393367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46782" r="293" b="11043"/>
          <a:stretch/>
        </p:blipFill>
        <p:spPr>
          <a:xfrm>
            <a:off x="-57150" y="0"/>
            <a:ext cx="1224915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10653" y="-1442708"/>
            <a:ext cx="13010148" cy="8087727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89172" y="2872739"/>
            <a:ext cx="8245642" cy="3577390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66800" y="732568"/>
            <a:ext cx="88552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ОФОРМЛЕНИЕ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ДОГОВОРНЫХ ОТНОШЕНИЙ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5685" y="3188204"/>
            <a:ext cx="100263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Учебное заведение и работодатель</a:t>
            </a:r>
          </a:p>
          <a:p>
            <a:endParaRPr lang="ru-R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РСО и работодатель</a:t>
            </a:r>
          </a:p>
          <a:p>
            <a:endParaRPr lang="ru-RU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РСО и учебное заведение</a:t>
            </a:r>
          </a:p>
        </p:txBody>
      </p:sp>
      <p:sp>
        <p:nvSpPr>
          <p:cNvPr id="7" name="Нашивка 6"/>
          <p:cNvSpPr/>
          <p:nvPr/>
        </p:nvSpPr>
        <p:spPr>
          <a:xfrm>
            <a:off x="1779672" y="3322373"/>
            <a:ext cx="381000" cy="32911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779672" y="4298674"/>
            <a:ext cx="381000" cy="32911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779672" y="5285609"/>
            <a:ext cx="381000" cy="329114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55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533</Words>
  <Application>Microsoft Office PowerPoint</Application>
  <PresentationFormat>Широкоэкранный</PresentationFormat>
  <Paragraphs>86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20 лет на рынке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Guest</cp:lastModifiedBy>
  <cp:revision>63</cp:revision>
  <dcterms:created xsi:type="dcterms:W3CDTF">2020-10-30T12:19:30Z</dcterms:created>
  <dcterms:modified xsi:type="dcterms:W3CDTF">2022-02-15T17:03:35Z</dcterms:modified>
</cp:coreProperties>
</file>